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08775" cy="9940925"/>
  <p:defaultTextStyle>
    <a:defPPr lvl="0">
      <a:defRPr lang="fr-F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940675A-B579-460E-94D1-54222C63F5DA}" styleName="No Style, Table Grid">
    <a:wholeTbl>
      <a:tcTxStyle>
        <a:fontRef idx="minor">
          <a:scrgbClr b="0" g="0" r="0"/>
        </a:fontRef>
        <a:schemeClr val="tx1"/>
      </a:tcTxStyle>
      <a:tcStyle>
        <a:tcBdr>
          <a:left>
            <a:ln cmpd="sng" w="12700">
              <a:solidFill>
                <a:schemeClr val="tx1"/>
              </a:solidFill>
            </a:ln>
          </a:left>
          <a:right>
            <a:ln cmpd="sng" w="12700">
              <a:solidFill>
                <a:schemeClr val="tx1"/>
              </a:solidFill>
            </a:ln>
          </a:right>
          <a:top>
            <a:ln cmpd="sng" w="12700">
              <a:solidFill>
                <a:schemeClr val="tx1"/>
              </a:solidFill>
            </a:ln>
          </a:top>
          <a:bottom>
            <a:ln cmpd="sng" w="12700">
              <a:solidFill>
                <a:schemeClr val="tx1"/>
              </a:solidFill>
            </a:ln>
          </a:bottom>
          <a:insideH>
            <a:ln cmpd="sng" w="12700">
              <a:solidFill>
                <a:schemeClr val="tx1"/>
              </a:solidFill>
            </a:ln>
          </a:insideH>
          <a:insideV>
            <a:ln cmpd="sng" w="12700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fond_page_titre_ppt_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68368" y="2061008"/>
            <a:ext cx="7416000" cy="1440000"/>
          </a:xfrm>
        </p:spPr>
        <p:txBody>
          <a:bodyPr anchor="t" anchorCtr="0">
            <a:normAutofit/>
          </a:bodyPr>
          <a:lstStyle>
            <a:lvl1pPr marL="0" indent="0" algn="l">
              <a:tabLst/>
              <a:defRPr sz="3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GB" noProof="0" dirty="0" smtClean="0"/>
              <a:t>Title of presentation (</a:t>
            </a:r>
            <a:r>
              <a:rPr lang="en-GB" noProof="0" dirty="0" err="1" smtClean="0"/>
              <a:t>verdana</a:t>
            </a:r>
            <a:r>
              <a:rPr lang="en-GB" noProof="0" dirty="0" smtClean="0"/>
              <a:t> font size 30-40)</a:t>
            </a:r>
            <a:endParaRPr lang="en-GB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67544" y="3859388"/>
            <a:ext cx="7416000" cy="900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Subtitle (</a:t>
            </a:r>
            <a:r>
              <a:rPr lang="en-GB" noProof="0" dirty="0" err="1" smtClean="0"/>
              <a:t>verdana</a:t>
            </a:r>
            <a:r>
              <a:rPr lang="en-GB" noProof="0" dirty="0" smtClean="0"/>
              <a:t> font size 22-32)</a:t>
            </a:r>
          </a:p>
          <a:p>
            <a:endParaRPr lang="en-GB" noProof="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79388" y="6453188"/>
            <a:ext cx="4392612" cy="215900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5508104" y="6453336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© UPU 2019 –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415714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824536" y="332656"/>
            <a:ext cx="3995936" cy="648072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Title (</a:t>
            </a:r>
            <a:r>
              <a:rPr lang="en-GB" noProof="0" dirty="0" err="1" smtClean="0"/>
              <a:t>verdana</a:t>
            </a:r>
            <a:r>
              <a:rPr lang="en-GB" noProof="0" dirty="0" smtClean="0"/>
              <a:t> font size 18-28)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1556792"/>
            <a:ext cx="8532440" cy="4824536"/>
          </a:xfr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tabLst/>
              <a:defRPr lang="de-CH" sz="16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58775" indent="-358775">
              <a:spcBef>
                <a:spcPts val="600"/>
              </a:spcBef>
              <a:defRPr sz="1600"/>
            </a:lvl2pPr>
            <a:lvl3pPr marL="715963" indent="-357188">
              <a:spcBef>
                <a:spcPts val="600"/>
              </a:spcBef>
              <a:defRPr sz="1600"/>
            </a:lvl3pPr>
            <a:lvl4pPr marL="1074738" indent="-358775">
              <a:spcBef>
                <a:spcPts val="600"/>
              </a:spcBef>
              <a:defRPr sz="1600"/>
            </a:lvl4pPr>
            <a:lvl5pPr>
              <a:defRPr sz="1600"/>
            </a:lvl5pPr>
          </a:lstStyle>
          <a:p>
            <a:pPr lvl="0"/>
            <a:r>
              <a:rPr lang="en-GB" noProof="0" dirty="0" smtClean="0"/>
              <a:t>Insert text here (</a:t>
            </a:r>
            <a:r>
              <a:rPr lang="en-GB" noProof="0" dirty="0" err="1" smtClean="0"/>
              <a:t>verdana</a:t>
            </a:r>
            <a:r>
              <a:rPr lang="en-GB" noProof="0" dirty="0" smtClean="0"/>
              <a:t> font size 16-26).</a:t>
            </a:r>
          </a:p>
          <a:p>
            <a:pPr lvl="0"/>
            <a:r>
              <a:rPr lang="en-GB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692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fond_page_courante_ppt_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83596" y="332656"/>
            <a:ext cx="4208884" cy="64807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 dirty="0" smtClean="0"/>
              <a:t>Title (</a:t>
            </a:r>
            <a:r>
              <a:rPr lang="en-GB" noProof="0" dirty="0" err="1" smtClean="0"/>
              <a:t>verdana</a:t>
            </a:r>
            <a:r>
              <a:rPr lang="en-GB" noProof="0" dirty="0" smtClean="0"/>
              <a:t> font size 18-28)</a:t>
            </a:r>
            <a:endParaRPr lang="en-GB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424936" cy="47317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smtClean="0"/>
              <a:t>Insert text here (</a:t>
            </a:r>
            <a:r>
              <a:rPr lang="en-GB" noProof="0" dirty="0" err="1" smtClean="0"/>
              <a:t>verdana</a:t>
            </a:r>
            <a:r>
              <a:rPr lang="en-GB" noProof="0" dirty="0" smtClean="0"/>
              <a:t> font size 16-26).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5508104" y="6453336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ED1230-D57C-43F6-BC3D-888758FDD2F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89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60363" indent="-360363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712788" indent="-358775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074738" indent="-360363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467544" y="6453460"/>
            <a:ext cx="4392612" cy="215900"/>
          </a:xfrm>
        </p:spPr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b="1" dirty="0" smtClean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n-GB" dirty="0"/>
          </a:p>
        </p:txBody>
      </p:sp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829293" y="4114800"/>
            <a:ext cx="8314707" cy="1066799"/>
          </a:xfrm>
        </p:spPr>
        <p:txBody>
          <a:bodyPr anchor="t" anchorCtr="0">
            <a:normAutofit/>
          </a:bodyPr>
          <a:lstStyle>
            <a:lvl1pPr marL="0" indent="0" algn="l">
              <a:defRPr sz="3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spcBef>
                <a:spcPts val="600"/>
              </a:spcBef>
            </a:pPr>
            <a:r>
              <a:rPr lang="ru-RU" sz="3400" dirty="0" smtClean="0"/>
              <a:t>Вариант </a:t>
            </a:r>
            <a:r>
              <a:rPr lang="en-US" sz="3400" dirty="0" smtClean="0"/>
              <a:t>V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400" b="0" dirty="0"/>
              <a:t/>
            </a:r>
            <a:br>
              <a:rPr lang="en-US" sz="400" b="0" dirty="0"/>
            </a:br>
            <a:r>
              <a:rPr lang="ru-RU" sz="2200" b="0" dirty="0" smtClean="0"/>
              <a:t>Основные итоги консультационных заседаний</a:t>
            </a: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23942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350"/>
              </a:spcBef>
              <a:tabLst>
                <a:tab pos="398860" algn="l"/>
              </a:tabLst>
              <a:defRPr/>
            </a:pPr>
            <a:r>
              <a:rPr lang="ru-RU" sz="1800" b="1" dirty="0" smtClean="0">
                <a:solidFill>
                  <a:srgbClr val="1F497D"/>
                </a:solidFill>
              </a:rPr>
              <a:t>Общая информация</a:t>
            </a:r>
            <a:r>
              <a:rPr lang="fr-CH" sz="1800" b="1" dirty="0" smtClean="0">
                <a:solidFill>
                  <a:srgbClr val="1F497D"/>
                </a:solidFill>
              </a:rPr>
              <a:t> </a:t>
            </a:r>
            <a:endParaRPr lang="en-US" sz="1800" b="1" dirty="0">
              <a:solidFill>
                <a:srgbClr val="1F497D"/>
              </a:solidFill>
            </a:endParaRPr>
          </a:p>
          <a:p>
            <a:pPr marL="285750" indent="-285750" algn="just">
              <a:spcBef>
                <a:spcPts val="1350"/>
              </a:spcBef>
              <a:buFont typeface="Wingdings" panose="05000000000000000000" pitchFamily="2" charset="2"/>
              <a:buChar char="ü"/>
              <a:tabLst>
                <a:tab pos="398860" algn="l"/>
              </a:tabLst>
              <a:defRPr/>
            </a:pPr>
            <a:r>
              <a:rPr lang="ru-RU" b="1" dirty="0" smtClean="0">
                <a:ea typeface="ＭＳ Ｐゴシック" pitchFamily="1" charset="-128"/>
                <a:cs typeface="Arial" charset="0"/>
              </a:rPr>
              <a:t>Консультационная группа ГД</a:t>
            </a:r>
            <a:r>
              <a:rPr lang="en-GB" b="1" dirty="0" smtClean="0">
                <a:ea typeface="ＭＳ Ｐゴシック" pitchFamily="1" charset="-128"/>
                <a:cs typeface="Arial" charset="0"/>
              </a:rPr>
              <a:t> </a:t>
            </a:r>
          </a:p>
          <a:p>
            <a:pPr marL="644525" lvl="1" indent="-285750" algn="just">
              <a:spcBef>
                <a:spcPts val="900"/>
              </a:spcBef>
              <a:buFont typeface="Wingdings" panose="05000000000000000000" pitchFamily="2" charset="2"/>
              <a:buChar char="ü"/>
              <a:tabLst>
                <a:tab pos="398860" algn="l"/>
              </a:tabLst>
              <a:defRPr/>
            </a:pPr>
            <a:r>
              <a:rPr lang="ru-RU" dirty="0" smtClean="0">
                <a:ea typeface="ＭＳ Ｐゴシック" pitchFamily="1" charset="-128"/>
                <a:cs typeface="Arial" charset="0"/>
              </a:rPr>
              <a:t>Представители 34 стран-членов из различных регионов с разным уровнем экономического развития, включая страны, которые решительно выступали за варианты </a:t>
            </a:r>
            <a:r>
              <a:rPr lang="en-GB" dirty="0" smtClean="0">
                <a:ea typeface="ＭＳ Ｐゴシック" pitchFamily="1" charset="-128"/>
                <a:cs typeface="Arial" charset="0"/>
              </a:rPr>
              <a:t>A</a:t>
            </a:r>
            <a:r>
              <a:rPr lang="en-GB" dirty="0">
                <a:ea typeface="ＭＳ Ｐゴシック" pitchFamily="1" charset="-128"/>
                <a:cs typeface="Arial" charset="0"/>
              </a:rPr>
              <a:t>, B 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или</a:t>
            </a:r>
            <a:r>
              <a:rPr lang="en-GB" dirty="0" smtClean="0">
                <a:ea typeface="ＭＳ Ｐゴシック" pitchFamily="1" charset="-128"/>
                <a:cs typeface="Arial" charset="0"/>
              </a:rPr>
              <a:t> C</a:t>
            </a:r>
          </a:p>
          <a:p>
            <a:pPr marL="644525" lvl="1" indent="-285750" algn="just">
              <a:spcBef>
                <a:spcPts val="900"/>
              </a:spcBef>
              <a:buFont typeface="Wingdings" panose="05000000000000000000" pitchFamily="2" charset="2"/>
              <a:buChar char="ü"/>
              <a:tabLst>
                <a:tab pos="398860" algn="l"/>
              </a:tabLst>
              <a:defRPr/>
            </a:pPr>
            <a:r>
              <a:rPr lang="ru-RU" dirty="0" smtClean="0">
                <a:ea typeface="ＭＳ Ｐゴシック" pitchFamily="1" charset="-128"/>
                <a:cs typeface="Arial" charset="0"/>
              </a:rPr>
              <a:t>Заседания проводились в воскресенье и понедельник</a:t>
            </a:r>
            <a:endParaRPr lang="en-GB" dirty="0" smtClean="0">
              <a:ea typeface="ＭＳ Ｐゴシック" pitchFamily="1" charset="-128"/>
              <a:cs typeface="Arial" charset="0"/>
            </a:endParaRP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398860" algn="l"/>
              </a:tabLst>
              <a:defRPr/>
            </a:pPr>
            <a:r>
              <a:rPr lang="ru-RU" b="1" dirty="0" smtClean="0">
                <a:ea typeface="ＭＳ Ｐゴシック" pitchFamily="1" charset="-128"/>
                <a:cs typeface="Arial" charset="0"/>
              </a:rPr>
              <a:t>Дополнительные консультации</a:t>
            </a:r>
            <a:endParaRPr lang="en-GB" b="1" dirty="0" smtClean="0">
              <a:ea typeface="ＭＳ Ｐゴシック" pitchFamily="1" charset="-128"/>
              <a:cs typeface="Arial" charset="0"/>
            </a:endParaRPr>
          </a:p>
          <a:p>
            <a:pPr marL="644525" lvl="1" indent="-285750" algn="just">
              <a:spcBef>
                <a:spcPts val="900"/>
              </a:spcBef>
              <a:buFont typeface="Wingdings" panose="05000000000000000000" pitchFamily="2" charset="2"/>
              <a:buChar char="ü"/>
              <a:tabLst>
                <a:tab pos="398860" algn="l"/>
              </a:tabLst>
              <a:defRPr/>
            </a:pPr>
            <a:r>
              <a:rPr lang="ru-RU" dirty="0" smtClean="0">
                <a:ea typeface="ＭＳ Ｐゴシック" pitchFamily="1" charset="-128"/>
                <a:cs typeface="Arial" charset="0"/>
              </a:rPr>
              <a:t>Широкие консультации проводились при участии сторонников вариантов</a:t>
            </a:r>
            <a:r>
              <a:rPr lang="en-GB" dirty="0" smtClean="0">
                <a:ea typeface="ＭＳ Ｐゴシック" pitchFamily="1" charset="-128"/>
                <a:cs typeface="Arial" charset="0"/>
              </a:rPr>
              <a:t> A, B </a:t>
            </a:r>
            <a:r>
              <a:rPr lang="ru-RU" dirty="0">
                <a:ea typeface="ＭＳ Ｐゴシック" pitchFamily="1" charset="-128"/>
                <a:cs typeface="Arial" charset="0"/>
              </a:rPr>
              <a:t>и</a:t>
            </a:r>
            <a:r>
              <a:rPr lang="en-GB" dirty="0" smtClean="0">
                <a:ea typeface="ＭＳ Ｐゴシック" pitchFamily="1" charset="-128"/>
                <a:cs typeface="Arial" charset="0"/>
              </a:rPr>
              <a:t> C 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во вторник и среду</a:t>
            </a:r>
            <a:endParaRPr lang="en-GB" dirty="0" smtClean="0">
              <a:ea typeface="ＭＳ Ｐゴシック" pitchFamily="1" charset="-128"/>
              <a:cs typeface="Arial" charset="0"/>
            </a:endParaRP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398860" algn="l"/>
              </a:tabLst>
              <a:defRPr/>
            </a:pPr>
            <a:r>
              <a:rPr lang="ru-RU" b="1" dirty="0" smtClean="0">
                <a:ea typeface="ＭＳ Ｐゴシック" pitchFamily="1" charset="-128"/>
                <a:cs typeface="Arial" charset="0"/>
              </a:rPr>
              <a:t>Цель</a:t>
            </a:r>
            <a:r>
              <a:rPr lang="en-GB" b="1" dirty="0" smtClean="0">
                <a:ea typeface="ＭＳ Ｐゴシック" pitchFamily="1" charset="-128"/>
                <a:cs typeface="Arial" charset="0"/>
              </a:rPr>
              <a:t>: 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Сохранить целостность Союза и добиться консенсуса по решениям, которые 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устраняли 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бы</a:t>
            </a:r>
            <a:r>
              <a:rPr lang="en-US" dirty="0" smtClean="0">
                <a:ea typeface="ＭＳ Ｐゴシック" pitchFamily="1" charset="-128"/>
                <a:cs typeface="Arial" charset="0"/>
              </a:rPr>
              <a:t> 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обеспокоенность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, выраженную по поводу оконечных расходов </a:t>
            </a: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398860" algn="l"/>
              </a:tabLst>
              <a:defRPr/>
            </a:pPr>
            <a:r>
              <a:rPr lang="ru-RU" b="1" dirty="0" smtClean="0">
                <a:ea typeface="ＭＳ Ｐゴシック" pitchFamily="1" charset="-128"/>
                <a:cs typeface="Arial" charset="0"/>
              </a:rPr>
              <a:t>Создание основы для достижения компромисса</a:t>
            </a:r>
            <a:r>
              <a:rPr lang="en-GB" b="1" dirty="0" smtClean="0">
                <a:ea typeface="ＭＳ Ｐゴシック" pitchFamily="1" charset="-128"/>
                <a:cs typeface="Arial" charset="0"/>
              </a:rPr>
              <a:t> </a:t>
            </a:r>
          </a:p>
          <a:p>
            <a:pPr marL="288925" lvl="1" indent="0" algn="just">
              <a:buNone/>
              <a:defRPr/>
            </a:pPr>
            <a:r>
              <a:rPr lang="ru-RU" dirty="0" smtClean="0">
                <a:ea typeface="ＭＳ Ｐゴシック" pitchFamily="1" charset="-128"/>
                <a:cs typeface="Arial" charset="0"/>
              </a:rPr>
              <a:t>Компромиссный пакет на основе существующих элементов</a:t>
            </a:r>
            <a:r>
              <a:rPr lang="en-GB" dirty="0" smtClean="0">
                <a:ea typeface="ＭＳ Ｐゴシック" pitchFamily="1" charset="-128"/>
                <a:cs typeface="Arial" charset="0"/>
              </a:rPr>
              <a:t>:</a:t>
            </a:r>
          </a:p>
          <a:p>
            <a:pPr marL="644525" lvl="1" indent="-285750" algn="just">
              <a:spcBef>
                <a:spcPts val="900"/>
              </a:spcBef>
              <a:buFont typeface="Wingdings" panose="05000000000000000000" pitchFamily="2" charset="2"/>
              <a:buChar char="ü"/>
              <a:tabLst>
                <a:tab pos="398860" algn="l"/>
              </a:tabLst>
              <a:defRPr/>
            </a:pPr>
            <a:r>
              <a:rPr lang="ru-RU" dirty="0" smtClean="0">
                <a:ea typeface="ＭＳ Ｐゴシック" pitchFamily="1" charset="-128"/>
                <a:cs typeface="Arial" charset="0"/>
              </a:rPr>
              <a:t>Неконфликтные параметры варианта </a:t>
            </a:r>
            <a:r>
              <a:rPr lang="en-GB" dirty="0" smtClean="0">
                <a:ea typeface="ＭＳ Ｐゴシック" pitchFamily="1" charset="-128"/>
                <a:cs typeface="Arial" charset="0"/>
              </a:rPr>
              <a:t>C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 Советов</a:t>
            </a:r>
            <a:r>
              <a:rPr lang="en-GB" dirty="0" smtClean="0">
                <a:ea typeface="ＭＳ Ｐゴシック" pitchFamily="1" charset="-128"/>
                <a:cs typeface="Arial" charset="0"/>
              </a:rPr>
              <a:t>. </a:t>
            </a:r>
            <a:endParaRPr lang="en-GB" dirty="0">
              <a:ea typeface="ＭＳ Ｐゴシック" pitchFamily="1" charset="-128"/>
              <a:cs typeface="Arial" charset="0"/>
            </a:endParaRPr>
          </a:p>
          <a:p>
            <a:pPr marL="644525" lvl="1" indent="-285750" algn="just">
              <a:spcBef>
                <a:spcPts val="900"/>
              </a:spcBef>
              <a:buFont typeface="Wingdings" panose="05000000000000000000" pitchFamily="2" charset="2"/>
              <a:buChar char="ü"/>
              <a:tabLst>
                <a:tab pos="398860" algn="l"/>
              </a:tabLst>
              <a:defRPr/>
            </a:pPr>
            <a:r>
              <a:rPr lang="ru-RU" dirty="0" smtClean="0">
                <a:ea typeface="ＭＳ Ｐゴシック" pitchFamily="1" charset="-128"/>
                <a:cs typeface="Arial" charset="0"/>
              </a:rPr>
              <a:t>Компромиссы по конфликтным параметрам варианта </a:t>
            </a:r>
            <a:r>
              <a:rPr lang="en-GB" dirty="0" smtClean="0">
                <a:ea typeface="ＭＳ Ｐゴシック" pitchFamily="1" charset="-128"/>
                <a:cs typeface="Arial" charset="0"/>
              </a:rPr>
              <a:t>C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 Советов</a:t>
            </a:r>
            <a:endParaRPr lang="en-GB" dirty="0">
              <a:ea typeface="ＭＳ Ｐゴシック" pitchFamily="1" charset="-128"/>
              <a:cs typeface="Arial" charset="0"/>
            </a:endParaRPr>
          </a:p>
          <a:p>
            <a:pPr marL="644525" lvl="1" indent="-285750" algn="just">
              <a:spcBef>
                <a:spcPts val="900"/>
              </a:spcBef>
              <a:buFont typeface="Wingdings" panose="05000000000000000000" pitchFamily="2" charset="2"/>
              <a:buChar char="ü"/>
              <a:tabLst>
                <a:tab pos="398860" algn="l"/>
              </a:tabLst>
              <a:defRPr/>
            </a:pPr>
            <a:r>
              <a:rPr lang="ru-RU" dirty="0" smtClean="0">
                <a:ea typeface="ＭＳ Ｐゴシック" pitchFamily="1" charset="-128"/>
                <a:cs typeface="Arial" charset="0"/>
              </a:rPr>
              <a:t>Компромиссы по другим вопросам, обусловленным предложениями по поправкам, 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внесенным </a:t>
            </a:r>
            <a:r>
              <a:rPr lang="ru-RU" dirty="0" smtClean="0">
                <a:ea typeface="ＭＳ Ｐゴシック" pitchFamily="1" charset="-128"/>
                <a:cs typeface="Arial" charset="0"/>
              </a:rPr>
              <a:t>странами-членами по варианту С Советов</a:t>
            </a:r>
            <a:endParaRPr lang="en-GB" dirty="0">
              <a:ea typeface="ＭＳ Ｐゴシック" pitchFamily="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152400" y="1981200"/>
            <a:ext cx="8641655" cy="45481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60363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712788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074738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Вариант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V –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П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араметры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системы в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2020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г.</a:t>
            </a: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240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1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563" algn="l"/>
              </a:tabLst>
              <a:defRPr/>
            </a:pPr>
            <a:r>
              <a:rPr lang="ru-RU" b="1" noProof="0" dirty="0" smtClean="0">
                <a:solidFill>
                  <a:srgbClr val="1F497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Согласованные параметры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75842"/>
              </p:ext>
            </p:extLst>
          </p:nvPr>
        </p:nvGraphicFramePr>
        <p:xfrm>
          <a:off x="228600" y="2514600"/>
          <a:ext cx="8686800" cy="35286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61457">
                  <a:extLst>
                    <a:ext uri="{9D8B030D-6E8A-4147-A177-3AD203B41FA5}">
                      <a16:colId xmlns:a16="http://schemas.microsoft.com/office/drawing/2014/main" val="3043896561"/>
                    </a:ext>
                  </a:extLst>
                </a:gridCol>
                <a:gridCol w="5894614">
                  <a:extLst>
                    <a:ext uri="{9D8B030D-6E8A-4147-A177-3AD203B41FA5}">
                      <a16:colId xmlns:a16="http://schemas.microsoft.com/office/drawing/2014/main" val="2913336862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672032336"/>
                    </a:ext>
                  </a:extLst>
                </a:gridCol>
              </a:tblGrid>
              <a:tr h="607827">
                <a:tc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г.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Первый</a:t>
                      </a:r>
                      <a:r>
                        <a:rPr lang="ru-RU" sz="1500" b="1" i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год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GB" sz="15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50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i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Статус</a:t>
                      </a:r>
                      <a:endParaRPr lang="en-GB" sz="150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2305523966"/>
                  </a:ext>
                </a:extLst>
              </a:tr>
              <a:tr h="70354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Методология</a:t>
                      </a:r>
                      <a:endParaRPr lang="en-GB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Существующая система</a:t>
                      </a:r>
                      <a:endParaRPr lang="en-GB" sz="15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2352521025"/>
                  </a:ext>
                </a:extLst>
              </a:tr>
              <a:tr h="8286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 годового роста</a:t>
                      </a:r>
                      <a:endParaRPr lang="en-GB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 сравнению с существующей системой максимальный годовой рост прибыли за предыдущий год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 роста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13%)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применяется в 2020 г. </a:t>
                      </a: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kumimoji="0" lang="en-GB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2144665377"/>
                  </a:ext>
                </a:extLst>
              </a:tr>
              <a:tr h="46033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Минимальные тарифы</a:t>
                      </a:r>
                      <a:endParaRPr lang="en-GB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Увеличение минимальных тарифов существующей системы на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20%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2020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г.</a:t>
                      </a: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kumimoji="0" lang="en-GB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1712588490"/>
                  </a:ext>
                </a:extLst>
              </a:tr>
              <a:tr h="8286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Максимальные</a:t>
                      </a:r>
                      <a:r>
                        <a:rPr lang="ru-RU" sz="15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тарифы </a:t>
                      </a:r>
                      <a:r>
                        <a:rPr lang="en-GB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r>
                        <a:rPr lang="en-GB" sz="15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5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г. и гармонизация</a:t>
                      </a:r>
                      <a:endParaRPr lang="en-GB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Гармонизация в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г. на уровне максимальных тарифов группы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которые возрастут на 5% по сравнению с максимальными тарифами группы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</a:t>
                      </a:r>
                      <a:endParaRPr lang="en-GB" sz="1500" baseline="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kumimoji="0" lang="en-GB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192509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2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152400" y="1828800"/>
            <a:ext cx="864165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60363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712788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074738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9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</a:rPr>
              <a:t>Вариант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V –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Параметры системы с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2021 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2025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гг.</a:t>
            </a: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741884"/>
              </p:ext>
            </p:extLst>
          </p:nvPr>
        </p:nvGraphicFramePr>
        <p:xfrm>
          <a:off x="152400" y="2405879"/>
          <a:ext cx="8915401" cy="5446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44566">
                  <a:extLst>
                    <a:ext uri="{9D8B030D-6E8A-4147-A177-3AD203B41FA5}">
                      <a16:colId xmlns:a16="http://schemas.microsoft.com/office/drawing/2014/main" val="3043896561"/>
                    </a:ext>
                  </a:extLst>
                </a:gridCol>
                <a:gridCol w="6308834">
                  <a:extLst>
                    <a:ext uri="{9D8B030D-6E8A-4147-A177-3AD203B41FA5}">
                      <a16:colId xmlns:a16="http://schemas.microsoft.com/office/drawing/2014/main" val="2913336862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672032336"/>
                    </a:ext>
                  </a:extLst>
                </a:gridCol>
              </a:tblGrid>
              <a:tr h="442440">
                <a:tc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 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2025 – 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выражение 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согласия</a:t>
                      </a:r>
                      <a:r>
                        <a:rPr lang="en-US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Второй год и далее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GB" sz="15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50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Статус</a:t>
                      </a:r>
                      <a:endParaRPr lang="en-GB" sz="14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523966"/>
                  </a:ext>
                </a:extLst>
              </a:tr>
              <a:tr h="33508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Методология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Самостоятельно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устанавливаемые тарифы 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выражение согласия страной назначения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GB" sz="15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259124"/>
                  </a:ext>
                </a:extLst>
              </a:tr>
              <a:tr h="44596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Дата внедрения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января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2021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г.</a:t>
                      </a:r>
                      <a:endParaRPr lang="en-GB" sz="15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kumimoji="0" lang="en-GB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518214"/>
                  </a:ext>
                </a:extLst>
              </a:tr>
              <a:tr h="80576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Взнос на удвоенную скоростью и ускоренное внедрение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Назначенные операторы с годовым объемом входящих почтовых отправлений свыше 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тонн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г. вправе ускорить внедрение самостоятельно устанавливаемых 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тарифов к 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июля 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г.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освобождаются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 перехода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Самостоятельно устанавливаемые тарифы, применяемые на основе взаимности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Назначенный оператор, инициирующий ускоренное внедрение,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когда это возможно и при условии двустороннего соглашения, предоставляет отправляющим НО стран-членов ВПС на недискриминационной основе любые скидки на объемы и региональное разделение, которые имеются во внутренней службе страны получения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Взнос на ускоренное внедрение в размере </a:t>
                      </a:r>
                      <a:r>
                        <a:rPr lang="en-GB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млн. долл. США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 добровольный фонд Союза, из которых 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млн. долл. США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проекты по почтовой безопасности и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EAD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 </a:t>
                      </a:r>
                      <a:r>
                        <a:rPr lang="en-GB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млн. долл. США </a:t>
                      </a:r>
                      <a:r>
                        <a:rPr lang="ru-RU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долгосрочные обязательства</a:t>
                      </a:r>
                      <a:endParaRPr lang="en-GB" sz="1500" baseline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2353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1447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1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563" algn="l"/>
              </a:tabLst>
              <a:defRPr/>
            </a:pPr>
            <a:r>
              <a:rPr lang="ru-RU" b="1" noProof="0" dirty="0" smtClean="0">
                <a:solidFill>
                  <a:srgbClr val="1F497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Согласованные параметры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152400" y="1828800"/>
            <a:ext cx="864165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60363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712788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074738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9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</a:rPr>
              <a:t>Вариант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V –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Параметры системы с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2021 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2025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гг.</a:t>
            </a: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44467"/>
              </p:ext>
            </p:extLst>
          </p:nvPr>
        </p:nvGraphicFramePr>
        <p:xfrm>
          <a:off x="152400" y="2286000"/>
          <a:ext cx="8915401" cy="48858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44566">
                  <a:extLst>
                    <a:ext uri="{9D8B030D-6E8A-4147-A177-3AD203B41FA5}">
                      <a16:colId xmlns:a16="http://schemas.microsoft.com/office/drawing/2014/main" val="3043896561"/>
                    </a:ext>
                  </a:extLst>
                </a:gridCol>
                <a:gridCol w="6232634">
                  <a:extLst>
                    <a:ext uri="{9D8B030D-6E8A-4147-A177-3AD203B41FA5}">
                      <a16:colId xmlns:a16="http://schemas.microsoft.com/office/drawing/2014/main" val="2913336862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672032336"/>
                    </a:ext>
                  </a:extLst>
                </a:gridCol>
              </a:tblGrid>
              <a:tr h="639627">
                <a:tc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 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2025 – 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выражение согласия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Второй год и далее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GB" sz="15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50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Статус</a:t>
                      </a:r>
                      <a:endParaRPr lang="en-GB" sz="15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523966"/>
                  </a:ext>
                </a:extLst>
              </a:tr>
              <a:tr h="112726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Предельные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тарифы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Рассчитываются на основе 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тарифов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 одно приоритетное отправление, соответствующих внутреннему эквиваленту формата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Самостоятельно устанавливаемые тарифы не могут быть выше, чем предельные тарифы страны. </a:t>
                      </a:r>
                      <a:endParaRPr lang="en-GB" sz="15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kumimoji="0" lang="en-GB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21025"/>
                  </a:ext>
                </a:extLst>
              </a:tr>
              <a:tr h="66928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Бизнес-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правила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Бизнес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-правила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для выбора среди множества тарифов, зональных тарифов, дополнительных элементов услуги и т.д. </a:t>
                      </a: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kumimoji="0" lang="en-GB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223815"/>
                  </a:ext>
                </a:extLst>
              </a:tr>
              <a:tr h="46878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Затраты</a:t>
                      </a:r>
                      <a:r>
                        <a:rPr lang="en-GB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тарифы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70%</a:t>
                      </a: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287879"/>
                  </a:ext>
                </a:extLst>
              </a:tr>
              <a:tr h="104586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Скользящая шкала затраты-тарифы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925" indent="-228600" algn="l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Применяется только к странам, которые ссылаются на ускоренную систему самостоятельно устанавливаемых тарифов</a:t>
                      </a:r>
                      <a:endParaRPr lang="en-GB" sz="1500" baseline="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8925" indent="-228600" algn="l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1%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ежегодный рост при условии максимального предела в размере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80% </a:t>
                      </a:r>
                      <a:endParaRPr lang="ru-RU" sz="1500" baseline="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8925" indent="-228600" algn="l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Проверка компетентным органом</a:t>
                      </a:r>
                      <a:endParaRPr lang="en-GB" sz="1500" baseline="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798240"/>
                  </a:ext>
                </a:extLst>
              </a:tr>
              <a:tr h="46878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Максимальные тарифы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Отсутствие единых максимальных тарифов с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г.</a:t>
                      </a: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kumimoji="0" lang="en-GB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6537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1447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1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563" algn="l"/>
              </a:tabLst>
              <a:defRPr/>
            </a:pPr>
            <a:r>
              <a:rPr lang="ru-RU" b="1" noProof="0" dirty="0" smtClean="0">
                <a:solidFill>
                  <a:srgbClr val="1F497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Согласованные параметры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9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152400" y="1828800"/>
            <a:ext cx="864165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60363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712788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074738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9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</a:rPr>
              <a:t>Вариант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V –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Параметры системы с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2021 </a:t>
            </a:r>
            <a:r>
              <a:rPr lang="ru-RU" u="sng" dirty="0" smtClean="0"/>
              <a:t>по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2025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гг.</a:t>
            </a: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94523"/>
              </p:ext>
            </p:extLst>
          </p:nvPr>
        </p:nvGraphicFramePr>
        <p:xfrm>
          <a:off x="152400" y="2364160"/>
          <a:ext cx="8915401" cy="48059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44566">
                  <a:extLst>
                    <a:ext uri="{9D8B030D-6E8A-4147-A177-3AD203B41FA5}">
                      <a16:colId xmlns:a16="http://schemas.microsoft.com/office/drawing/2014/main" val="3043896561"/>
                    </a:ext>
                  </a:extLst>
                </a:gridCol>
                <a:gridCol w="6232634">
                  <a:extLst>
                    <a:ext uri="{9D8B030D-6E8A-4147-A177-3AD203B41FA5}">
                      <a16:colId xmlns:a16="http://schemas.microsoft.com/office/drawing/2014/main" val="2913336862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672032336"/>
                    </a:ext>
                  </a:extLst>
                </a:gridCol>
              </a:tblGrid>
              <a:tr h="569953">
                <a:tc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 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2025 – 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выражение согласия 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Второй год и далее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GB" sz="15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50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Статус</a:t>
                      </a:r>
                      <a:endParaRPr lang="en-GB" sz="15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523966"/>
                  </a:ext>
                </a:extLst>
              </a:tr>
              <a:tr h="52358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отправлений на кг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2020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г.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 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 </a:t>
                      </a:r>
                      <a:r>
                        <a:rPr lang="en-GB" sz="1500" u="sng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5%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ежегодная корректировка</a:t>
                      </a:r>
                      <a:endParaRPr lang="en-GB" sz="15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kumimoji="0" lang="en-GB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632504"/>
                  </a:ext>
                </a:extLst>
              </a:tr>
              <a:tr h="17467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Максимальные ежегодные увеличения</a:t>
                      </a:r>
                      <a:r>
                        <a:rPr lang="en-GB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переход</a:t>
                      </a:r>
                      <a:r>
                        <a:rPr lang="en-GB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6075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398860" algn="l"/>
                        </a:tabLst>
                        <a:defRPr/>
                      </a:pP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Гармонизация в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г. на уровне максимальных тарифов группы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которые возрастут на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5%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 сравнению с максимальными тарифами группы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в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г.</a:t>
                      </a:r>
                      <a:endParaRPr lang="en-GB" sz="15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46075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tabLst>
                          <a:tab pos="398860" algn="l"/>
                        </a:tabLst>
                        <a:defRPr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Максимальные ежегодные увеличения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2021: 15%,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2022: 15%, 2023: 16%, 2024: 16%, 2025: 17%</a:t>
                      </a:r>
                    </a:p>
                    <a:p>
                      <a:pPr marL="346075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tabLst>
                          <a:tab pos="398860" algn="l"/>
                        </a:tabLst>
                        <a:defRPr/>
                      </a:pP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Совокупно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119% (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группа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I), 148% (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группа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II)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164% (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группа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III)</a:t>
                      </a:r>
                      <a:endParaRPr lang="en-GB" sz="15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kumimoji="0" lang="en-GB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21025"/>
                  </a:ext>
                </a:extLst>
              </a:tr>
              <a:tr h="150115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Минимальные тарифы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6075" indent="-2857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2020: 20%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увеличение</a:t>
                      </a:r>
                      <a:endParaRPr lang="en-GB" sz="1500" baseline="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46075" indent="-2857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5%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годовое увеличение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(2021-2025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гг.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</a:t>
                      </a:r>
                    </a:p>
                    <a:p>
                      <a:pPr marL="346075" indent="-2857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Применяется ко всем потокам независимо от того, устанавливаются ли тарифы самостоятельно или нет</a:t>
                      </a: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28787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1447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1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563" algn="l"/>
              </a:tabLst>
              <a:defRPr/>
            </a:pPr>
            <a:r>
              <a:rPr lang="ru-RU" b="1" noProof="0" dirty="0" smtClean="0">
                <a:solidFill>
                  <a:srgbClr val="1F497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Согласованные параметры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152400" y="1828800"/>
            <a:ext cx="864165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60363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712788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074738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9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</a:rPr>
              <a:t>Вариант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V –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Параметры системы с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2021 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2025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гг.</a:t>
            </a: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499727"/>
              </p:ext>
            </p:extLst>
          </p:nvPr>
        </p:nvGraphicFramePr>
        <p:xfrm>
          <a:off x="152400" y="2362117"/>
          <a:ext cx="8915401" cy="35387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44566">
                  <a:extLst>
                    <a:ext uri="{9D8B030D-6E8A-4147-A177-3AD203B41FA5}">
                      <a16:colId xmlns:a16="http://schemas.microsoft.com/office/drawing/2014/main" val="3043896561"/>
                    </a:ext>
                  </a:extLst>
                </a:gridCol>
                <a:gridCol w="6232634">
                  <a:extLst>
                    <a:ext uri="{9D8B030D-6E8A-4147-A177-3AD203B41FA5}">
                      <a16:colId xmlns:a16="http://schemas.microsoft.com/office/drawing/2014/main" val="2913336862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672032336"/>
                    </a:ext>
                  </a:extLst>
                </a:gridCol>
              </a:tblGrid>
              <a:tr h="606245">
                <a:tc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 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2025 – 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выражение согласия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Второй год и далее</a:t>
                      </a:r>
                      <a:r>
                        <a:rPr lang="en-GB" sz="1500" b="1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GB" sz="15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50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i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Статус</a:t>
                      </a:r>
                      <a:endParaRPr lang="en-GB" sz="1500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523966"/>
                  </a:ext>
                </a:extLst>
              </a:tr>
              <a:tr h="114557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Пороги, применяемые к группам </a:t>
                      </a:r>
                      <a:r>
                        <a:rPr lang="en-GB" sz="1500" b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II/ III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Потоки между странами в группах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II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III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 из этих групп в группу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менее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25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тонн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подлежат самостоятельному установлению тарифов</a:t>
                      </a:r>
                      <a:endParaRPr lang="en-GB" sz="15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77205"/>
                  </a:ext>
                </a:extLst>
              </a:tr>
              <a:tr h="8005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Пороги,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применяемые к группе </a:t>
                      </a:r>
                      <a:r>
                        <a:rPr lang="en-GB" sz="1500" b="1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Потоки из стран и между странами группы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менее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тонн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не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подлежат самостоятельному установлению тарифов</a:t>
                      </a:r>
                      <a:endParaRPr lang="en-GB" sz="15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endParaRPr lang="en-GB" sz="15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513193"/>
                  </a:ext>
                </a:extLst>
              </a:tr>
              <a:tr h="8005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Почта в большом количестве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Предложение изменить статью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28.10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Конвенции, включая логически вытекающие нормативные положения</a:t>
                      </a:r>
                      <a:endParaRPr lang="en-GB" sz="15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98860" algn="l"/>
                        </a:tabLst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</a:p>
                  </a:txBody>
                  <a:tcPr marL="68580" marR="6858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7752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1447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1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563" algn="l"/>
              </a:tabLst>
              <a:defRPr/>
            </a:pPr>
            <a:r>
              <a:rPr lang="ru-RU" b="1" noProof="0" dirty="0" smtClean="0">
                <a:solidFill>
                  <a:srgbClr val="1F497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Согласованные параметры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1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149994" y="2209800"/>
            <a:ext cx="8641655" cy="3505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60363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712788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074738" indent="-360363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97025" indent="-1597025"/>
            <a:r>
              <a:rPr lang="en-US" b="1" dirty="0" smtClean="0">
                <a:solidFill>
                  <a:srgbClr val="000000"/>
                </a:solidFill>
              </a:rPr>
              <a:t>20.28.4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Статья</a:t>
            </a:r>
            <a:r>
              <a:rPr lang="de-DE" dirty="0" smtClean="0"/>
              <a:t> 28: </a:t>
            </a:r>
            <a:r>
              <a:rPr lang="ru-RU" dirty="0" smtClean="0"/>
              <a:t>Оконечные расходы</a:t>
            </a:r>
            <a:r>
              <a:rPr lang="de-DE" dirty="0" smtClean="0"/>
              <a:t>. </a:t>
            </a:r>
            <a:r>
              <a:rPr lang="ru-RU" dirty="0" smtClean="0"/>
              <a:t>Общие положения</a:t>
            </a:r>
            <a:endParaRPr lang="en-US" dirty="0" smtClean="0">
              <a:solidFill>
                <a:srgbClr val="000000"/>
              </a:solidFill>
            </a:endParaRPr>
          </a:p>
          <a:p>
            <a:pPr marL="1597025" indent="-1597025"/>
            <a:endParaRPr kumimoji="0" lang="en-US" sz="160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597025" indent="-1597025"/>
            <a:r>
              <a:rPr kumimoji="0" lang="fr-CH" sz="1600" b="1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20.28.101</a:t>
            </a:r>
            <a:r>
              <a:rPr kumimoji="0" lang="fr-CH" sz="160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	</a:t>
            </a:r>
            <a:r>
              <a:rPr kumimoji="0" lang="ru-RU" sz="160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Статья</a:t>
            </a:r>
            <a:r>
              <a:rPr lang="en-US" dirty="0" smtClean="0"/>
              <a:t> 28</a:t>
            </a:r>
            <a:r>
              <a:rPr lang="ru-RU" dirty="0" smtClean="0"/>
              <a:t>бис</a:t>
            </a:r>
            <a:r>
              <a:rPr lang="en-US" dirty="0" smtClean="0"/>
              <a:t>: </a:t>
            </a:r>
            <a:r>
              <a:rPr lang="ru-RU" dirty="0" smtClean="0"/>
              <a:t>Оконечные расходы</a:t>
            </a:r>
            <a:r>
              <a:rPr lang="en-GB" dirty="0" smtClean="0"/>
              <a:t>. </a:t>
            </a:r>
            <a:r>
              <a:rPr lang="ru-RU" dirty="0" smtClean="0"/>
              <a:t>Самостоятельно устанавливаемые тарифы на неформатные отправления </a:t>
            </a:r>
            <a:r>
              <a:rPr lang="en-GB" dirty="0" smtClean="0"/>
              <a:t>(</a:t>
            </a:r>
            <a:r>
              <a:rPr lang="en-GB" dirty="0"/>
              <a:t>E) </a:t>
            </a:r>
            <a:r>
              <a:rPr lang="ru-RU" dirty="0" smtClean="0"/>
              <a:t>письменной корреспонденции и мелкие пакеты </a:t>
            </a:r>
            <a:r>
              <a:rPr lang="en-GB" dirty="0" smtClean="0"/>
              <a:t>(</a:t>
            </a:r>
            <a:r>
              <a:rPr lang="en-GB" dirty="0"/>
              <a:t>E) </a:t>
            </a:r>
            <a:endParaRPr lang="ru-RU" dirty="0" smtClean="0"/>
          </a:p>
          <a:p>
            <a:pPr marL="1597025" indent="-1597025"/>
            <a:endParaRPr lang="ru-RU" b="1" dirty="0">
              <a:solidFill>
                <a:srgbClr val="000000"/>
              </a:solidFill>
            </a:endParaRPr>
          </a:p>
          <a:p>
            <a:pPr marL="1597025" indent="-1597025"/>
            <a:r>
              <a:rPr lang="fr-CH" b="1" dirty="0" smtClean="0">
                <a:solidFill>
                  <a:srgbClr val="000000"/>
                </a:solidFill>
              </a:rPr>
              <a:t>20.29.6</a:t>
            </a:r>
            <a:r>
              <a:rPr lang="fr-CH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Статья</a:t>
            </a:r>
            <a:r>
              <a:rPr lang="de-DE" dirty="0" smtClean="0"/>
              <a:t> 29: </a:t>
            </a:r>
            <a:r>
              <a:rPr lang="ru-RU" dirty="0" smtClean="0"/>
              <a:t>Оконечные расходы</a:t>
            </a:r>
            <a:r>
              <a:rPr lang="fr-CH" dirty="0" smtClean="0">
                <a:solidFill>
                  <a:srgbClr val="000000"/>
                </a:solidFill>
              </a:rPr>
              <a:t>. </a:t>
            </a:r>
            <a:r>
              <a:rPr lang="ru-RU" dirty="0" smtClean="0">
                <a:solidFill>
                  <a:srgbClr val="000000"/>
                </a:solidFill>
              </a:rPr>
              <a:t>Положения, применяемые к почтовым потокам между назначенными операторами стран конечной системы </a:t>
            </a:r>
          </a:p>
          <a:p>
            <a:pPr marL="1597025" indent="-1597025"/>
            <a:endParaRPr lang="ru-RU" b="1" dirty="0">
              <a:solidFill>
                <a:srgbClr val="000000"/>
              </a:solidFill>
            </a:endParaRPr>
          </a:p>
          <a:p>
            <a:pPr marL="1597025" indent="-1597025"/>
            <a:r>
              <a:rPr lang="fr-CH" b="1" dirty="0" smtClean="0">
                <a:solidFill>
                  <a:srgbClr val="000000"/>
                </a:solidFill>
              </a:rPr>
              <a:t>20.30.8</a:t>
            </a:r>
            <a:r>
              <a:rPr lang="fr-CH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Статья</a:t>
            </a:r>
            <a:r>
              <a:rPr lang="de-DE" dirty="0" smtClean="0"/>
              <a:t> 30: </a:t>
            </a:r>
            <a:r>
              <a:rPr lang="ru-RU" dirty="0" smtClean="0"/>
              <a:t>Оконечные расходы</a:t>
            </a:r>
            <a:r>
              <a:rPr lang="fr-CH" dirty="0" smtClean="0">
                <a:solidFill>
                  <a:srgbClr val="000000"/>
                </a:solidFill>
              </a:rPr>
              <a:t>. </a:t>
            </a:r>
            <a:r>
              <a:rPr lang="ru-RU" dirty="0" smtClean="0">
                <a:solidFill>
                  <a:srgbClr val="000000"/>
                </a:solidFill>
              </a:rPr>
              <a:t>Положения, применяемые к почтовым потокам между назначенными операторами стран переходной системы</a:t>
            </a:r>
            <a:endParaRPr lang="fr-CH" dirty="0">
              <a:solidFill>
                <a:srgbClr val="000000"/>
              </a:solidFill>
            </a:endParaRPr>
          </a:p>
          <a:p>
            <a:pPr marL="1597025" lvl="0" indent="-1597025">
              <a:spcBef>
                <a:spcPts val="900"/>
              </a:spcBef>
              <a:defRPr/>
            </a:pPr>
            <a:endParaRPr kumimoji="0" lang="fr-CH" sz="160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597025" lvl="0" indent="-1597025">
              <a:spcBef>
                <a:spcPts val="900"/>
              </a:spcBef>
              <a:defRPr/>
            </a:pPr>
            <a:endParaRPr kumimoji="0" lang="en-US" sz="1600" i="0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6002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1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563" algn="l"/>
              </a:tabLst>
              <a:defRPr/>
            </a:pPr>
            <a:r>
              <a:rPr lang="ru-RU" b="1" noProof="0" dirty="0" smtClean="0">
                <a:solidFill>
                  <a:srgbClr val="1F497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по варианту </a:t>
            </a:r>
            <a:r>
              <a:rPr lang="en-GB" b="1" noProof="0" dirty="0" smtClean="0">
                <a:solidFill>
                  <a:srgbClr val="1F497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D7E3B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 PowerPoint presentation.potx" id="{07868B96-C055-4BD0-95AE-0DB7C3B760D0}" vid="{8F434CA8-A0DC-42EE-B3CC-3736D9AF1CBD}"/>
    </a:ext>
  </a:extLst>
</a:theme>
</file>