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81" r:id="rId7"/>
    <p:sldId id="263" r:id="rId8"/>
    <p:sldId id="264" r:id="rId9"/>
    <p:sldId id="266" r:id="rId10"/>
    <p:sldId id="265" r:id="rId11"/>
    <p:sldId id="280" r:id="rId12"/>
    <p:sldId id="271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5" r:id="rId21"/>
    <p:sldId id="278" r:id="rId22"/>
    <p:sldId id="284" r:id="rId23"/>
    <p:sldId id="282" r:id="rId24"/>
    <p:sldId id="283" r:id="rId25"/>
    <p:sldId id="279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3"/>
    <a:srgbClr val="006666"/>
    <a:srgbClr val="014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" y="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6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1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0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9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4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2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DDF2-ED93-42D5-A940-CA52140DC71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DC52-C175-4340-836E-297747ED6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2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09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3560" y="2931790"/>
            <a:ext cx="36369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О перспективных направлениях деятельности операторов электросвязи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200" dirty="0" err="1" smtClean="0">
                <a:solidFill>
                  <a:schemeClr val="accent6">
                    <a:lumMod val="75000"/>
                  </a:schemeClr>
                </a:solidFill>
              </a:rPr>
              <a:t>инфокоммуникаций</a:t>
            </a: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стран-участников РСС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72" y="555526"/>
            <a:ext cx="2030760" cy="10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260849"/>
            <a:ext cx="523220" cy="461664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Доля домохозяйств с тремя услугами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15566"/>
            <a:ext cx="6331846" cy="2849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5427" y="170765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19,9%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120359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29,3%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54623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43,1%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94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2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09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1779662"/>
            <a:ext cx="3636912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Перспективные услуги 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на базе сети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GPON</a:t>
            </a:r>
            <a:endParaRPr lang="ru-RU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Умный дом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Видеонаблюдение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Домофонная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связь</a:t>
            </a: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Услуги телевидения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Quadro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Play</a:t>
            </a:r>
            <a:endParaRPr lang="ru-RU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GPON 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частной и бизнес застройке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Wi-Fi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72" y="555526"/>
            <a:ext cx="2030760" cy="10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7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811428"/>
            <a:ext cx="615553" cy="352064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Концепция внедрения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4708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Концепция внедрения решения «Умный дом»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Республике </a:t>
            </a:r>
            <a:r>
              <a:rPr lang="ru-RU" dirty="0" smtClean="0"/>
              <a:t>Беларусь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25079"/>
            <a:ext cx="3014192" cy="111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9112" y="915566"/>
            <a:ext cx="4221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I этап</a:t>
            </a:r>
          </a:p>
          <a:p>
            <a:r>
              <a:rPr lang="ru-RU" sz="1400" dirty="0"/>
              <a:t>предоставление услуги жителям индивидуальной жилой застройки и отдельным абонентам жилых зданий (услуга оказывается с 19 апреля 2016 года</a:t>
            </a:r>
            <a:r>
              <a:rPr lang="ru-RU" sz="1400" dirty="0" smtClean="0"/>
              <a:t>)</a:t>
            </a:r>
          </a:p>
          <a:p>
            <a:endParaRPr lang="ru-RU" sz="1400" dirty="0"/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II этап</a:t>
            </a:r>
          </a:p>
          <a:p>
            <a:r>
              <a:rPr lang="ru-RU" sz="1400" dirty="0"/>
              <a:t>предоставление массовой услуги в жилых </a:t>
            </a:r>
            <a:r>
              <a:rPr lang="ru-RU" sz="1400" dirty="0" smtClean="0"/>
              <a:t>зданиях</a:t>
            </a:r>
          </a:p>
          <a:p>
            <a:endParaRPr lang="ru-RU" sz="1400" dirty="0"/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III этап</a:t>
            </a:r>
          </a:p>
          <a:p>
            <a:r>
              <a:rPr lang="ru-RU" sz="1400" dirty="0"/>
              <a:t>интеграция платформы в другие информационные системы (учет и контроль различных ресурсов и др</a:t>
            </a:r>
            <a:r>
              <a:rPr lang="ru-RU" sz="1400" dirty="0" smtClean="0"/>
              <a:t>.)</a:t>
            </a:r>
          </a:p>
          <a:p>
            <a:endParaRPr lang="ru-RU" sz="1400" dirty="0"/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IV этап</a:t>
            </a:r>
          </a:p>
          <a:p>
            <a:r>
              <a:rPr lang="ru-RU" sz="1400" dirty="0"/>
              <a:t>Умный дом - неотъемлемая часть инженерной инфраструктуры вновь создаваемых или реконструируемых жилых и общественных зданий</a:t>
            </a:r>
          </a:p>
        </p:txBody>
      </p:sp>
      <p:sp>
        <p:nvSpPr>
          <p:cNvPr id="7" name="AutoShape 2" descr="I:\2018_02 - %D0%9F%D0%A0%D0%95%D0%97%D0%95%D0%9D%D0%A2%D0%90%D0%A6%D0%98%D0%AF\ud\2018_02 - %D0%9F%D1%80%D0%B5%D0%B7%D0%B5%D0%BD%D1%82%D0%B0%D1%86%D0%B8%D1%8F %D0%A3%D0%BC%D0%BD%D0%BE%D0%B3%D0%BE %D0%B4%D0%BE%D0%BC%D0%B0\V_01\img\UD_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I:\2018_02 - %D0%9F%D0%A0%D0%95%D0%97%D0%95%D0%9D%D0%A2%D0%90%D0%A6%D0%98%D0%AF\ud\2018_02 - %D0%9F%D1%80%D0%B5%D0%B7%D0%B5%D0%BD%D1%82%D0%B0%D1%86%D0%B8%D1%8F %D0%A3%D0%BC%D0%BD%D0%BE%D0%B3%D0%BE %D0%B4%D0%BE%D0%BC%D0%B0\V_01\img\UD_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861356"/>
            <a:ext cx="2014125" cy="15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320413"/>
            <a:ext cx="646331" cy="250267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Оборудование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81" y="144630"/>
            <a:ext cx="6612606" cy="2427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15766"/>
            <a:ext cx="6516216" cy="20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487910"/>
            <a:ext cx="553998" cy="416767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Концепция единой платформы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62169"/>
            <a:ext cx="6487748" cy="34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881924"/>
            <a:ext cx="646331" cy="317234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Видеонаблюдение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67494"/>
            <a:ext cx="612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Услуги видеонаблюдения </a:t>
            </a:r>
            <a:r>
              <a:rPr lang="ru-RU" sz="1400" dirty="0"/>
              <a:t>- новый проект РУП «Белтелеком», который ориентирован на два сегмента абонентов: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частные лица, проживающие в многоквартирной застройке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юридические лица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Особенность решения для физических лиц: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камеры остаются собственностью оператора связи;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жильцы дома, подключившиеся к услуге, получают доступ ко всем камерам, установленным на данном доме;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оплата за услугу для абонентов зависит не от количества камер, а от количества аккаунтов (то есть реквизитов доступа);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количество размещаемых на жилом доме камер, определяет оператор, опираясь на топологию дома и количество абонентов.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основной сложностью решения является наличие обязательной квоты по подписчикам в доме, чтобы услуга была рентабельна.</a:t>
            </a:r>
          </a:p>
          <a:p>
            <a:endParaRPr lang="ru-RU" sz="1400" dirty="0" smtClean="0"/>
          </a:p>
          <a:p>
            <a:r>
              <a:rPr lang="ru-RU" sz="1400" dirty="0" smtClean="0"/>
              <a:t>Для </a:t>
            </a:r>
            <a:r>
              <a:rPr lang="ru-RU" sz="1400" dirty="0"/>
              <a:t>юридических лиц решение предусматривает классический формат: количество камер определяет заказчик, оплата услуги пропорциональна количеству камер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82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980897"/>
            <a:ext cx="646331" cy="318170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Домофонная связь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83518"/>
            <a:ext cx="54726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Основные особенности услуги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Домофон</a:t>
            </a:r>
            <a:r>
              <a:rPr lang="ru-RU" sz="1600" b="1" dirty="0" smtClean="0"/>
              <a:t>:</a:t>
            </a:r>
            <a:endParaRPr lang="en-US" sz="1600" b="1" dirty="0" smtClean="0"/>
          </a:p>
          <a:p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Услуга оказывается абонентам физическим лицам в многоквартирной застройке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Основным условием подключения к услуге является подключение жильцов подъезда к услугам телефонной связи на базе платформы </a:t>
            </a:r>
            <a:r>
              <a:rPr lang="en-US" sz="1400" dirty="0"/>
              <a:t>IMS (</a:t>
            </a:r>
            <a:r>
              <a:rPr lang="ru-RU" sz="1400" dirty="0"/>
              <a:t>мультимедийная под</a:t>
            </a:r>
            <a:r>
              <a:rPr lang="en-US" sz="1400" dirty="0"/>
              <a:t>c</a:t>
            </a:r>
            <a:r>
              <a:rPr lang="ru-RU" sz="1400" dirty="0" err="1"/>
              <a:t>истема</a:t>
            </a:r>
            <a:r>
              <a:rPr lang="ru-RU" sz="1400" dirty="0"/>
              <a:t> на основе протокола </a:t>
            </a:r>
            <a:r>
              <a:rPr lang="en-US" sz="1400" dirty="0"/>
              <a:t>IP)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Основная сложность для оператора: с целью оказания услуги по схеме «под ключ» оператор выполняет ряд несвойственных функций (к примеру, обслуживание запорно-переговорного устройства, продает чип-ключи для открытия дверей и т.д.).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68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79" y="858380"/>
            <a:ext cx="646331" cy="334187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Услуги телевидения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17" y="411510"/>
            <a:ext cx="6529205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38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573656"/>
            <a:ext cx="646331" cy="199618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en-US" sz="3000" dirty="0" err="1" smtClean="0">
                <a:solidFill>
                  <a:schemeClr val="bg1"/>
                </a:solidFill>
              </a:rPr>
              <a:t>Quadro</a:t>
            </a:r>
            <a:r>
              <a:rPr lang="en-US" sz="3000" dirty="0" smtClean="0">
                <a:solidFill>
                  <a:schemeClr val="bg1"/>
                </a:solidFill>
              </a:rPr>
              <a:t> Play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699792" y="1851670"/>
            <a:ext cx="3439160" cy="132588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Для абонентов</a:t>
            </a:r>
          </a:p>
          <a:p>
            <a:endParaRPr lang="ru-RU" alt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Экономия </a:t>
            </a:r>
            <a:r>
              <a:rPr lang="ru-RU" altLang="en-US" sz="1400" b="1" dirty="0">
                <a:solidFill>
                  <a:schemeClr val="accent6">
                    <a:lumMod val="75000"/>
                  </a:schemeClr>
                </a:solidFill>
              </a:rPr>
              <a:t>средств:</a:t>
            </a:r>
          </a:p>
          <a:p>
            <a:r>
              <a:rPr lang="ru-RU" altLang="en-US" sz="1400" dirty="0">
                <a:solidFill>
                  <a:schemeClr val="tx1"/>
                </a:solidFill>
              </a:rPr>
              <a:t>приобретать услуги в пакете  выгоднее, чем в розницу</a:t>
            </a: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2699792" y="2974062"/>
            <a:ext cx="3439160" cy="132588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1400" b="1" dirty="0">
                <a:solidFill>
                  <a:schemeClr val="accent6">
                    <a:lumMod val="75000"/>
                  </a:schemeClr>
                </a:solidFill>
              </a:rPr>
              <a:t>Удобство оплаты:</a:t>
            </a:r>
            <a:r>
              <a:rPr lang="ru-RU" alt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en-US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en-US" sz="1400" dirty="0" smtClean="0">
                <a:solidFill>
                  <a:schemeClr val="tx1"/>
                </a:solidFill>
              </a:rPr>
              <a:t>оплачивать </a:t>
            </a:r>
            <a:r>
              <a:rPr lang="ru-RU" altLang="en-US" sz="1400" dirty="0">
                <a:solidFill>
                  <a:schemeClr val="tx1"/>
                </a:solidFill>
              </a:rPr>
              <a:t>один счет одного оператора проще, чем пополнять несколько разных счетов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2699792" y="3939902"/>
            <a:ext cx="3439160" cy="100811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1400" b="1" dirty="0">
                <a:solidFill>
                  <a:schemeClr val="accent6">
                    <a:lumMod val="75000"/>
                  </a:schemeClr>
                </a:solidFill>
              </a:rPr>
              <a:t>Контроль расходов: </a:t>
            </a:r>
            <a:endParaRPr lang="ru-RU" alt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en-US" sz="1400" dirty="0" smtClean="0">
                <a:solidFill>
                  <a:schemeClr val="tx1"/>
                </a:solidFill>
              </a:rPr>
              <a:t>планировать </a:t>
            </a:r>
            <a:r>
              <a:rPr lang="ru-RU" altLang="en-US" sz="1400" dirty="0">
                <a:solidFill>
                  <a:schemeClr val="tx1"/>
                </a:solidFill>
              </a:rPr>
              <a:t>бюджет </a:t>
            </a:r>
            <a:r>
              <a:rPr lang="ru-RU" altLang="en-US" sz="1400" dirty="0" smtClean="0">
                <a:solidFill>
                  <a:schemeClr val="tx1"/>
                </a:solidFill>
              </a:rPr>
              <a:t>проще</a:t>
            </a:r>
            <a:r>
              <a:rPr lang="ru-RU" altLang="en-US" sz="1400" dirty="0">
                <a:solidFill>
                  <a:schemeClr val="tx1"/>
                </a:solidFill>
              </a:rPr>
              <a:t>, когда пакет услуг оказывается одним оператором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1800" y="507325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Quadro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Play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/>
              <a:t>- объединение </a:t>
            </a:r>
            <a:endParaRPr lang="ru-RU" dirty="0" smtClean="0"/>
          </a:p>
          <a:p>
            <a:r>
              <a:rPr lang="ru-RU" dirty="0" smtClean="0"/>
              <a:t>возможностей </a:t>
            </a:r>
            <a:r>
              <a:rPr lang="ru-RU" dirty="0"/>
              <a:t>фиксированной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мобильной связи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одном решении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6012160" y="2082651"/>
            <a:ext cx="3096344" cy="2073275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1600" b="1" dirty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altLang="en-US" sz="1600" b="1" dirty="0" smtClean="0">
                <a:solidFill>
                  <a:schemeClr val="accent6">
                    <a:lumMod val="75000"/>
                  </a:schemeClr>
                </a:solidFill>
              </a:rPr>
              <a:t>операторов</a:t>
            </a:r>
            <a:endParaRPr lang="ru-RU" alt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alt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Усиление </a:t>
            </a:r>
            <a:r>
              <a:rPr lang="ru-RU" altLang="en-US" sz="1400" b="1" dirty="0">
                <a:solidFill>
                  <a:schemeClr val="accent6">
                    <a:lumMod val="75000"/>
                  </a:schemeClr>
                </a:solidFill>
              </a:rPr>
              <a:t>конкурентной позиции: </a:t>
            </a:r>
            <a:r>
              <a:rPr lang="ru-RU" altLang="en-US" sz="1400" dirty="0">
                <a:solidFill>
                  <a:schemeClr val="tx1"/>
                </a:solidFill>
              </a:rPr>
              <a:t>правильно составленный набор услуг практически полностью удовлетворяет потребности абонента в услугах электросвязи</a:t>
            </a:r>
          </a:p>
          <a:p>
            <a:endParaRPr lang="ru-RU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6029384" y="3291830"/>
            <a:ext cx="3439160" cy="207391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1400" b="1" dirty="0">
                <a:solidFill>
                  <a:schemeClr val="accent6">
                    <a:lumMod val="75000"/>
                  </a:schemeClr>
                </a:solidFill>
              </a:rPr>
              <a:t>Закрепление абонентской базы:</a:t>
            </a:r>
          </a:p>
          <a:p>
            <a:r>
              <a:rPr lang="ru-RU" altLang="en-US" sz="1400" dirty="0">
                <a:solidFill>
                  <a:schemeClr val="tx1"/>
                </a:solidFill>
              </a:rPr>
              <a:t>чем больше услуг от оператора получает абонент, тем сложнее ему отказаться от этого оператора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513466"/>
            <a:ext cx="3071216" cy="138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7937" y="165030"/>
            <a:ext cx="461665" cy="48397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altLang="en-US" dirty="0" smtClean="0">
                <a:solidFill>
                  <a:schemeClr val="bg1"/>
                </a:solidFill>
              </a:rPr>
              <a:t>Основные </a:t>
            </a:r>
            <a:r>
              <a:rPr lang="ru-RU" altLang="en-US" dirty="0">
                <a:solidFill>
                  <a:schemeClr val="bg1"/>
                </a:solidFill>
              </a:rPr>
              <a:t>тенденции рынка телекоммуникаций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042404" y="833227"/>
            <a:ext cx="2025316" cy="22322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/>
            <a:r>
              <a:rPr lang="ru-RU" altLang="en-US" sz="1400" dirty="0">
                <a:solidFill>
                  <a:srgbClr val="004173"/>
                </a:solidFill>
                <a:sym typeface="+mn-ea"/>
              </a:rPr>
              <a:t>Строительство крупными мобильными операторами  собственных фиксированных сетей связи</a:t>
            </a:r>
          </a:p>
        </p:txBody>
      </p:sp>
      <p:sp>
        <p:nvSpPr>
          <p:cNvPr id="28" name="Овал 27"/>
          <p:cNvSpPr/>
          <p:nvPr/>
        </p:nvSpPr>
        <p:spPr>
          <a:xfrm>
            <a:off x="3900952" y="3075804"/>
            <a:ext cx="4059970" cy="1911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/>
            <a:r>
              <a:rPr lang="ru-RU" altLang="en-US" sz="1400" dirty="0">
                <a:solidFill>
                  <a:srgbClr val="004173"/>
                </a:solidFill>
                <a:sym typeface="+mn-ea"/>
              </a:rPr>
              <a:t>Условно-конвергентные решения (совместные проекты фиксированных и мобильных операторов без создания полноценного пакета)</a:t>
            </a:r>
          </a:p>
        </p:txBody>
      </p:sp>
      <p:sp>
        <p:nvSpPr>
          <p:cNvPr id="32" name="Овал 31"/>
          <p:cNvSpPr/>
          <p:nvPr/>
        </p:nvSpPr>
        <p:spPr>
          <a:xfrm>
            <a:off x="4891927" y="1210904"/>
            <a:ext cx="1845279" cy="14898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/>
              <a:t>Подготовка рынка к потреблению услуг по схеме </a:t>
            </a:r>
            <a:r>
              <a:rPr lang="en-US" altLang="en-US" sz="1400" b="1" dirty="0" err="1"/>
              <a:t>quadro</a:t>
            </a:r>
            <a:r>
              <a:rPr lang="en-US" altLang="en-US" sz="1400" b="1" dirty="0"/>
              <a:t> play</a:t>
            </a:r>
          </a:p>
        </p:txBody>
      </p:sp>
      <p:sp>
        <p:nvSpPr>
          <p:cNvPr id="33" name="Овал 32"/>
          <p:cNvSpPr/>
          <p:nvPr/>
        </p:nvSpPr>
        <p:spPr>
          <a:xfrm>
            <a:off x="2546684" y="856513"/>
            <a:ext cx="2025316" cy="223224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r>
              <a:rPr lang="ru-RU" altLang="en-US" sz="1400" dirty="0">
                <a:solidFill>
                  <a:srgbClr val="004173"/>
                </a:solidFill>
              </a:rPr>
              <a:t>Глобализация конкурентной среды</a:t>
            </a:r>
          </a:p>
        </p:txBody>
      </p:sp>
      <p:sp>
        <p:nvSpPr>
          <p:cNvPr id="30" name="Стрелка вверх 29"/>
          <p:cNvSpPr/>
          <p:nvPr/>
        </p:nvSpPr>
        <p:spPr>
          <a:xfrm rot="16200000">
            <a:off x="6600728" y="1800097"/>
            <a:ext cx="883353" cy="4541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9" name="Стрелка вправо 28"/>
          <p:cNvSpPr/>
          <p:nvPr/>
        </p:nvSpPr>
        <p:spPr>
          <a:xfrm>
            <a:off x="4219554" y="1585511"/>
            <a:ext cx="600749" cy="847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1" name="Стрелка вверх 30"/>
          <p:cNvSpPr/>
          <p:nvPr/>
        </p:nvSpPr>
        <p:spPr>
          <a:xfrm>
            <a:off x="5477482" y="2767876"/>
            <a:ext cx="725379" cy="6417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52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32" grpId="0" animBg="1"/>
      <p:bldP spid="33" grpId="0"/>
      <p:bldP spid="30" grpId="0" animBg="1"/>
      <p:bldP spid="2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973267"/>
            <a:ext cx="600164" cy="31969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Республика Беларусь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8753"/>
            <a:ext cx="5774141" cy="4363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816" y="650101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207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599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/>
              <a:t>Общая площадь, км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14700" y="170939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9,481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млн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/>
              <a:t>Население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14700" y="2715766"/>
            <a:ext cx="2843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3,873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млн.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Количество домохозяйств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8958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859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0882" y="8552"/>
            <a:ext cx="492443" cy="50345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Развитие </a:t>
            </a:r>
            <a:r>
              <a:rPr lang="en-US" sz="2000" dirty="0" smtClean="0">
                <a:solidFill>
                  <a:schemeClr val="bg1"/>
                </a:solidFill>
              </a:rPr>
              <a:t>GPON </a:t>
            </a:r>
            <a:r>
              <a:rPr lang="ru-RU" sz="2000" dirty="0" smtClean="0">
                <a:solidFill>
                  <a:schemeClr val="bg1"/>
                </a:solidFill>
              </a:rPr>
              <a:t>в частной и бизнес застройке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432962"/>
            <a:ext cx="52565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Основные направления строительства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PON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Многоквартирная застройка (в стадии завершения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 smtClean="0"/>
              <a:t>Бизнес-сегмент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Частный сектор</a:t>
            </a:r>
          </a:p>
          <a:p>
            <a:r>
              <a:rPr lang="ru-RU" sz="1400" dirty="0"/>
              <a:t> 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Особенности строительства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PON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в частном секторе:</a:t>
            </a:r>
          </a:p>
          <a:p>
            <a:r>
              <a:rPr lang="ru-RU" sz="14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более высокая стоимость одного порта (по сравнению с многоквартирной застройкой</a:t>
            </a:r>
            <a:r>
              <a:rPr lang="ru-RU" sz="1400" dirty="0" smtClean="0"/>
              <a:t>);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увеличение сроков окупаемости проекта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применение существующей линейки тарифных планов с акцентом на более дорогие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ограничения по применению стимулирующих мероприятий (акций, предусматривающих скидки на оплату пакетов).</a:t>
            </a:r>
          </a:p>
        </p:txBody>
      </p:sp>
    </p:spTree>
    <p:extLst>
      <p:ext uri="{BB962C8B-B14F-4D97-AF65-F5344CB8AC3E}">
        <p14:creationId xmlns:p14="http://schemas.microsoft.com/office/powerpoint/2010/main" val="4369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5761" y="559295"/>
            <a:ext cx="600164" cy="401975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Эффективность внедрения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7494"/>
            <a:ext cx="5904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Среднее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время ожидания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ответа оператора,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процент отказов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коэффициент доступности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 общего количества поступивших вызовов в службу технической поддержки абонентов оператора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98160"/>
            <a:ext cx="6186029" cy="39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3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1203598"/>
            <a:ext cx="861774" cy="30562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Система эксплуатации и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технической поддержки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86" y="501250"/>
            <a:ext cx="6408712" cy="40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2" y="0"/>
            <a:ext cx="9756576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434069"/>
            <a:ext cx="1107996" cy="414498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Себестоимость предоставления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постоянного доступа в сеть Интернет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(в разрезе на одного абонента)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8421"/>
            <a:ext cx="6298749" cy="40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942352"/>
            <a:ext cx="523220" cy="33102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Услуги по технологии </a:t>
            </a:r>
            <a:r>
              <a:rPr lang="en-US" sz="2200" dirty="0" smtClean="0">
                <a:solidFill>
                  <a:schemeClr val="bg1"/>
                </a:solidFill>
              </a:rPr>
              <a:t>Wi-Fi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7494"/>
            <a:ext cx="5991404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2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09" y="0"/>
            <a:ext cx="9144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49" y="3939902"/>
            <a:ext cx="2030760" cy="1002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2349" y="1779662"/>
            <a:ext cx="2776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7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4820" y="1640913"/>
            <a:ext cx="600164" cy="172419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IDI</a:t>
            </a:r>
            <a:r>
              <a:rPr lang="ru-RU" sz="2700" dirty="0" smtClean="0">
                <a:solidFill>
                  <a:schemeClr val="bg1"/>
                </a:solidFill>
              </a:rPr>
              <a:t> рейтинг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00808" y="-245854"/>
            <a:ext cx="1137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1673"/>
            <a:ext cx="3167515" cy="2750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267494"/>
            <a:ext cx="2592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Пользователей ШПД: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3,0 млн. (РБ)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2,5 млн. (Белтелеком)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1262539"/>
            <a:ext cx="2592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Абонентов </a:t>
            </a:r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IPTV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1,7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млн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(РБ)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6</a:t>
            </a:r>
            <a:r>
              <a:rPr lang="ru-RU" dirty="0" smtClean="0">
                <a:solidFill>
                  <a:srgbClr val="002060"/>
                </a:solidFill>
              </a:rPr>
              <a:t> млн</a:t>
            </a:r>
            <a:r>
              <a:rPr lang="ru-RU" dirty="0">
                <a:solidFill>
                  <a:srgbClr val="002060"/>
                </a:solidFill>
              </a:rPr>
              <a:t>. (Белтелеком)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5055" y="2355726"/>
            <a:ext cx="2592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Абонентов </a:t>
            </a:r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IMS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4</a:t>
            </a:r>
            <a:r>
              <a:rPr lang="ru-RU" dirty="0" smtClean="0">
                <a:solidFill>
                  <a:srgbClr val="002060"/>
                </a:solidFill>
              </a:rPr>
              <a:t> млн</a:t>
            </a:r>
            <a:r>
              <a:rPr lang="ru-RU" dirty="0">
                <a:solidFill>
                  <a:srgbClr val="002060"/>
                </a:solidFill>
              </a:rPr>
              <a:t>. (Белтелеком)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35055" y="3108905"/>
            <a:ext cx="2592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Абонентов </a:t>
            </a:r>
            <a:r>
              <a:rPr lang="en-US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GPON</a:t>
            </a:r>
            <a:r>
              <a:rPr lang="ru-RU" sz="15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1,8 млн. (РБ)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002060"/>
                </a:solidFill>
              </a:rPr>
              <a:t>7</a:t>
            </a:r>
            <a:r>
              <a:rPr lang="ru-RU" dirty="0" smtClean="0">
                <a:solidFill>
                  <a:srgbClr val="002060"/>
                </a:solidFill>
              </a:rPr>
              <a:t> млн</a:t>
            </a:r>
            <a:r>
              <a:rPr lang="ru-RU" dirty="0">
                <a:solidFill>
                  <a:srgbClr val="002060"/>
                </a:solidFill>
              </a:rPr>
              <a:t>. (Белтелеком)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2394" y="4083918"/>
            <a:ext cx="2592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Внешний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Интернет-шлюз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1300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Gbps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(РБ)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1000 </a:t>
            </a:r>
            <a:r>
              <a:rPr lang="en-US" dirty="0" smtClean="0">
                <a:solidFill>
                  <a:srgbClr val="002060"/>
                </a:solidFill>
              </a:rPr>
              <a:t>Gbps (</a:t>
            </a:r>
            <a:r>
              <a:rPr lang="ru-RU" dirty="0" smtClean="0">
                <a:solidFill>
                  <a:srgbClr val="002060"/>
                </a:solidFill>
              </a:rPr>
              <a:t>Белтелеком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7293" y="915566"/>
            <a:ext cx="2592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</a:rPr>
              <a:t>IDI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рейтинг: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8064" y="483518"/>
            <a:ext cx="2016224" cy="23955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92080" y="2787774"/>
            <a:ext cx="1872208" cy="4401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8064" y="1701120"/>
            <a:ext cx="2016224" cy="13746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716016" y="3396961"/>
            <a:ext cx="2448272" cy="1177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04048" y="3579863"/>
            <a:ext cx="2160240" cy="9254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5315" y="144201"/>
            <a:ext cx="553998" cy="48311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Основные вехи в истории компании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915470"/>
            <a:ext cx="6328458" cy="3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346119"/>
            <a:ext cx="569387" cy="456323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Динамика проникновения </a:t>
            </a:r>
            <a:r>
              <a:rPr lang="en-US" sz="2500" dirty="0" smtClean="0">
                <a:solidFill>
                  <a:schemeClr val="bg1"/>
                </a:solidFill>
              </a:rPr>
              <a:t>GPON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23" y="457540"/>
            <a:ext cx="1671277" cy="1448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7540"/>
            <a:ext cx="1671277" cy="1448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9617"/>
            <a:ext cx="1843525" cy="15980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19236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19143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19" y="19236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2019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61" y="2277779"/>
            <a:ext cx="3875010" cy="2668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2534656"/>
            <a:ext cx="14666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4173"/>
                </a:solidFill>
              </a:rPr>
              <a:t>т</a:t>
            </a:r>
            <a:r>
              <a:rPr lang="ru-RU" sz="1400" dirty="0" smtClean="0">
                <a:solidFill>
                  <a:srgbClr val="004173"/>
                </a:solidFill>
              </a:rPr>
              <a:t>ысяч абонентов</a:t>
            </a:r>
            <a:endParaRPr lang="ru-RU" sz="1400" dirty="0">
              <a:solidFill>
                <a:srgbClr val="004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7" y="628013"/>
            <a:ext cx="615553" cy="388747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r>
              <a:rPr lang="en-US" altLang="x-none" sz="2800" dirty="0">
                <a:solidFill>
                  <a:schemeClr val="bg1"/>
                </a:solidFill>
              </a:rPr>
              <a:t>IMS </a:t>
            </a:r>
            <a:r>
              <a:rPr lang="ru-RU" altLang="x-none" sz="2800" dirty="0">
                <a:solidFill>
                  <a:schemeClr val="bg1"/>
                </a:solidFill>
              </a:rPr>
              <a:t>и</a:t>
            </a:r>
            <a:r>
              <a:rPr lang="en-US" altLang="x-none" sz="2800" dirty="0" smtClean="0">
                <a:solidFill>
                  <a:schemeClr val="bg1"/>
                </a:solidFill>
              </a:rPr>
              <a:t> </a:t>
            </a:r>
            <a:r>
              <a:rPr lang="en-US" altLang="x-none" sz="2800" dirty="0">
                <a:solidFill>
                  <a:schemeClr val="bg1"/>
                </a:solidFill>
              </a:rPr>
              <a:t>TDM </a:t>
            </a:r>
            <a:r>
              <a:rPr lang="ru-RU" altLang="x-none" sz="2800" dirty="0" smtClean="0">
                <a:solidFill>
                  <a:schemeClr val="bg1"/>
                </a:solidFill>
              </a:rPr>
              <a:t>пользователи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34" y="843558"/>
            <a:ext cx="6525562" cy="33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309643"/>
            <a:ext cx="492443" cy="451905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</a:rPr>
              <a:t>Доля домохозяйств с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услугами Интернет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01" y="1131591"/>
            <a:ext cx="6310279" cy="2840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113159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58%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91465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64,5%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77550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68,8%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31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20466"/>
            <a:ext cx="492443" cy="495751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</a:rPr>
              <a:t>Доля </a:t>
            </a:r>
            <a:r>
              <a:rPr lang="ru-RU" sz="2000" dirty="0" smtClean="0">
                <a:solidFill>
                  <a:schemeClr val="bg1"/>
                </a:solidFill>
              </a:rPr>
              <a:t>домохозяйств </a:t>
            </a:r>
            <a:r>
              <a:rPr lang="ru-RU" sz="2000" dirty="0">
                <a:solidFill>
                  <a:schemeClr val="bg1"/>
                </a:solidFill>
              </a:rPr>
              <a:t>с услугами телевидения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60" y="1059582"/>
            <a:ext cx="6384328" cy="2873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1482338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33,6%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97585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44,9%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60594" y="69228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53%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62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568413"/>
            <a:ext cx="892552" cy="400667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vert270" wrap="non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300" dirty="0">
                <a:solidFill>
                  <a:schemeClr val="bg1"/>
                </a:solidFill>
              </a:rPr>
              <a:t>Доля домохозяйств с услугами </a:t>
            </a:r>
            <a:endParaRPr lang="ru-RU" sz="2300" dirty="0" smtClean="0">
              <a:solidFill>
                <a:schemeClr val="bg1"/>
              </a:solidFill>
            </a:endParaRPr>
          </a:p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2300" dirty="0" smtClean="0">
                <a:solidFill>
                  <a:schemeClr val="bg1"/>
                </a:solidFill>
              </a:rPr>
              <a:t>телефонной </a:t>
            </a:r>
            <a:r>
              <a:rPr lang="ru-RU" sz="2300" dirty="0">
                <a:solidFill>
                  <a:schemeClr val="bg1"/>
                </a:solidFill>
              </a:rPr>
              <a:t>связи </a:t>
            </a:r>
            <a:r>
              <a:rPr lang="en-US" sz="2300" dirty="0">
                <a:solidFill>
                  <a:schemeClr val="bg1"/>
                </a:solidFill>
              </a:rPr>
              <a:t>IMS </a:t>
            </a:r>
            <a:r>
              <a:rPr lang="ru-RU" sz="23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88" y="1216233"/>
            <a:ext cx="6011875" cy="27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578</Words>
  <Application>Microsoft Office PowerPoint</Application>
  <PresentationFormat>Экран (16:9)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Белтелеком РУП</cp:lastModifiedBy>
  <cp:revision>77</cp:revision>
  <dcterms:created xsi:type="dcterms:W3CDTF">2018-02-16T05:24:48Z</dcterms:created>
  <dcterms:modified xsi:type="dcterms:W3CDTF">2018-02-21T04:57:30Z</dcterms:modified>
</cp:coreProperties>
</file>